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8" r:id="rId5"/>
    <p:sldId id="263" r:id="rId6"/>
    <p:sldId id="279" r:id="rId7"/>
    <p:sldId id="265" r:id="rId8"/>
    <p:sldId id="266" r:id="rId9"/>
    <p:sldId id="268" r:id="rId10"/>
    <p:sldId id="269" r:id="rId11"/>
    <p:sldId id="267" r:id="rId12"/>
    <p:sldId id="272" r:id="rId13"/>
    <p:sldId id="274" r:id="rId14"/>
    <p:sldId id="259" r:id="rId15"/>
    <p:sldId id="260" r:id="rId16"/>
    <p:sldId id="261" r:id="rId17"/>
    <p:sldId id="2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7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TRASTORNOS FUNCIONALES DIGESTIVOS EN RECIEN NACIDO Y LACTANTE	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Dra</a:t>
            </a:r>
            <a:r>
              <a:rPr lang="es-MX" dirty="0" smtClean="0"/>
              <a:t>. Martha Patricia Hernández Ortega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6620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COLICO DEL LACTANTE</a:t>
            </a:r>
            <a:br>
              <a:rPr lang="es-MX" dirty="0" smtClean="0"/>
            </a:br>
            <a:r>
              <a:rPr lang="es-MX" dirty="0" smtClean="0"/>
              <a:t>DIAGNOSTICO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4045528"/>
          </a:xfrm>
        </p:spPr>
        <p:txBody>
          <a:bodyPr>
            <a:normAutofit/>
          </a:bodyPr>
          <a:lstStyle/>
          <a:p>
            <a:r>
              <a:rPr lang="es-MX" dirty="0" smtClean="0"/>
              <a:t>Criterios de Roma III</a:t>
            </a:r>
          </a:p>
          <a:p>
            <a:r>
              <a:rPr lang="es-MX" dirty="0" smtClean="0"/>
              <a:t>No existe pruebas complementarias </a:t>
            </a:r>
          </a:p>
          <a:p>
            <a:r>
              <a:rPr lang="es-MX" dirty="0" smtClean="0"/>
              <a:t>Anamnesis y exploración física </a:t>
            </a:r>
          </a:p>
          <a:p>
            <a:pPr marL="0" indent="0">
              <a:buNone/>
            </a:pPr>
            <a:r>
              <a:rPr lang="es-MX" dirty="0" smtClean="0"/>
              <a:t>¿</a:t>
            </a:r>
            <a:r>
              <a:rPr lang="es-MX" sz="1800" dirty="0" smtClean="0"/>
              <a:t>Cuándo y como se produce el llanto y cuanto tiempo dura?</a:t>
            </a:r>
          </a:p>
          <a:p>
            <a:pPr marL="0" indent="0">
              <a:buNone/>
            </a:pPr>
            <a:r>
              <a:rPr lang="es-MX" sz="1800" dirty="0" smtClean="0"/>
              <a:t>¿Qué hacen los padres cuando el lactante llora?</a:t>
            </a:r>
          </a:p>
          <a:p>
            <a:pPr marL="0" indent="0">
              <a:buNone/>
            </a:pPr>
            <a:r>
              <a:rPr lang="es-MX" sz="1800" dirty="0" smtClean="0"/>
              <a:t>¿Qué toma, como es el ritmo intestinal y cuales son los patrones del sueño del lactante?</a:t>
            </a:r>
          </a:p>
          <a:p>
            <a:pPr marL="0" indent="0">
              <a:buNone/>
            </a:pPr>
            <a:r>
              <a:rPr lang="es-MX" sz="1800" dirty="0" smtClean="0"/>
              <a:t>¿ como se alimenta el lactante?</a:t>
            </a:r>
          </a:p>
          <a:p>
            <a:pPr marL="0" indent="0">
              <a:buNone/>
            </a:pPr>
            <a:r>
              <a:rPr lang="es-MX" sz="1800" dirty="0" smtClean="0"/>
              <a:t>¿Cómo afecta la dinámica familiar el llanto del niño?</a:t>
            </a:r>
          </a:p>
          <a:p>
            <a:pPr marL="0" indent="0">
              <a:buNone/>
            </a:pPr>
            <a:r>
              <a:rPr lang="es-MX" sz="1800" dirty="0" smtClean="0"/>
              <a:t>¿ A que atribuyen los padres el llanto del niño?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xmlns="" val="93616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92382"/>
          </a:xfrm>
        </p:spPr>
        <p:txBody>
          <a:bodyPr/>
          <a:lstStyle/>
          <a:p>
            <a:r>
              <a:rPr lang="es-MX" dirty="0" smtClean="0"/>
              <a:t>TRATAMIENTO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2078183"/>
            <a:ext cx="10018713" cy="3713017"/>
          </a:xfrm>
        </p:spPr>
        <p:txBody>
          <a:bodyPr/>
          <a:lstStyle/>
          <a:p>
            <a:pPr marL="0" indent="0">
              <a:buNone/>
            </a:pPr>
            <a:r>
              <a:rPr lang="es-MX" b="1" dirty="0" smtClean="0"/>
              <a:t>Modificación de la dieta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dirty="0" smtClean="0"/>
              <a:t>Hidrolizados proteicos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dirty="0" smtClean="0"/>
              <a:t>Formulas parcialmente hidrolizadas junto con </a:t>
            </a:r>
            <a:r>
              <a:rPr lang="es-MX" dirty="0" err="1" smtClean="0"/>
              <a:t>galactooligiosacaridos</a:t>
            </a:r>
            <a:r>
              <a:rPr lang="es-MX" dirty="0" smtClean="0"/>
              <a:t>, </a:t>
            </a:r>
            <a:r>
              <a:rPr lang="es-MX" dirty="0" err="1" smtClean="0"/>
              <a:t>fructooligosacaridos</a:t>
            </a:r>
            <a:r>
              <a:rPr lang="es-MX" dirty="0" smtClean="0"/>
              <a:t> y acido palmítico en posición beta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dirty="0" smtClean="0"/>
              <a:t>Dieta </a:t>
            </a:r>
            <a:r>
              <a:rPr lang="es-MX" dirty="0" err="1" smtClean="0"/>
              <a:t>hipoalergenica</a:t>
            </a:r>
            <a:r>
              <a:rPr lang="es-MX" dirty="0" smtClean="0"/>
              <a:t> a las madres lactantes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941" y="1082821"/>
            <a:ext cx="3183659" cy="238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87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293" y="556492"/>
            <a:ext cx="10018713" cy="1096818"/>
          </a:xfrm>
        </p:spPr>
        <p:txBody>
          <a:bodyPr/>
          <a:lstStyle/>
          <a:p>
            <a:r>
              <a:rPr lang="es-MX" dirty="0" smtClean="0"/>
              <a:t>TRATAMIENTO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42579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MX" b="1" dirty="0" smtClean="0"/>
          </a:p>
          <a:p>
            <a:pPr marL="0" indent="0">
              <a:buNone/>
            </a:pPr>
            <a:r>
              <a:rPr lang="es-MX" b="1" dirty="0" smtClean="0"/>
              <a:t>Pro bióticos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b="1" dirty="0" smtClean="0"/>
              <a:t> </a:t>
            </a:r>
            <a:r>
              <a:rPr lang="es-MX" dirty="0" err="1" smtClean="0"/>
              <a:t>Lactobacillus</a:t>
            </a:r>
            <a:r>
              <a:rPr lang="es-MX" dirty="0" smtClean="0"/>
              <a:t> </a:t>
            </a:r>
            <a:r>
              <a:rPr lang="es-MX" dirty="0" err="1" smtClean="0"/>
              <a:t>reuteri</a:t>
            </a:r>
            <a:endParaRPr lang="es-MX" dirty="0" smtClean="0"/>
          </a:p>
          <a:p>
            <a:pPr>
              <a:buFont typeface="Wingdings" panose="05000000000000000000" pitchFamily="2" charset="2"/>
              <a:buChar char="q"/>
            </a:pPr>
            <a:endParaRPr lang="es-MX" dirty="0"/>
          </a:p>
          <a:p>
            <a:pPr marL="0" indent="0">
              <a:buNone/>
            </a:pPr>
            <a:r>
              <a:rPr lang="es-MX" b="1" dirty="0" smtClean="0"/>
              <a:t>Modificación de la conducta</a:t>
            </a:r>
          </a:p>
          <a:p>
            <a:pPr marL="0" indent="0">
              <a:buNone/>
            </a:pPr>
            <a:r>
              <a:rPr lang="es-MX" b="1" dirty="0" smtClean="0"/>
              <a:t>Tratamiento farmacológico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dirty="0" smtClean="0"/>
              <a:t>Agentes anticolinérgicos: clorhidrato de </a:t>
            </a:r>
            <a:r>
              <a:rPr lang="es-MX" dirty="0" err="1" smtClean="0"/>
              <a:t>diciclomina</a:t>
            </a:r>
            <a:endParaRPr lang="es-MX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s-MX" dirty="0" smtClean="0"/>
              <a:t>Agentes </a:t>
            </a:r>
            <a:r>
              <a:rPr lang="es-MX" dirty="0" err="1" smtClean="0"/>
              <a:t>tensoactivos</a:t>
            </a:r>
            <a:r>
              <a:rPr lang="es-MX" dirty="0" smtClean="0"/>
              <a:t>: </a:t>
            </a:r>
            <a:r>
              <a:rPr lang="es-MX" dirty="0" err="1" smtClean="0"/>
              <a:t>dimeticona</a:t>
            </a:r>
            <a:r>
              <a:rPr lang="es-MX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dirty="0" err="1" smtClean="0"/>
              <a:t>Espasmoliticos</a:t>
            </a:r>
            <a:r>
              <a:rPr lang="es-MX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dirty="0" smtClean="0"/>
              <a:t>Glucosa y sacarosa </a:t>
            </a:r>
          </a:p>
          <a:p>
            <a:pPr marL="0" indent="0">
              <a:buNone/>
            </a:pPr>
            <a:endParaRPr lang="es-MX" b="1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b="1" dirty="0"/>
          </a:p>
          <a:p>
            <a:pPr marL="0" indent="0">
              <a:buNone/>
            </a:pPr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7891" y="711107"/>
            <a:ext cx="2285132" cy="171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75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Disquecia</a:t>
            </a:r>
            <a:r>
              <a:rPr lang="es-MX" dirty="0" smtClean="0"/>
              <a:t> del lactante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2666999"/>
            <a:ext cx="4890363" cy="3124201"/>
          </a:xfrm>
        </p:spPr>
        <p:txBody>
          <a:bodyPr/>
          <a:lstStyle/>
          <a:p>
            <a:r>
              <a:rPr lang="es-MX" dirty="0"/>
              <a:t>F</a:t>
            </a:r>
            <a:r>
              <a:rPr lang="es-MX" dirty="0" smtClean="0"/>
              <a:t>allo </a:t>
            </a:r>
            <a:r>
              <a:rPr lang="es-MX" dirty="0"/>
              <a:t>en la coordinación entre </a:t>
            </a:r>
            <a:r>
              <a:rPr lang="es-MX" dirty="0" smtClean="0"/>
              <a:t>el aumento </a:t>
            </a:r>
            <a:r>
              <a:rPr lang="es-MX" dirty="0"/>
              <a:t>en la presión </a:t>
            </a:r>
            <a:r>
              <a:rPr lang="es-MX" dirty="0" err="1" smtClean="0"/>
              <a:t>intra</a:t>
            </a:r>
            <a:r>
              <a:rPr lang="es-MX" dirty="0" smtClean="0"/>
              <a:t>-abdominal </a:t>
            </a:r>
            <a:r>
              <a:rPr lang="es-MX" dirty="0"/>
              <a:t>y la relajación de la musculatura del suelo </a:t>
            </a:r>
            <a:r>
              <a:rPr lang="es-MX" dirty="0" smtClean="0"/>
              <a:t>pélvico</a:t>
            </a:r>
          </a:p>
          <a:p>
            <a:r>
              <a:rPr lang="es-MX" dirty="0" smtClean="0"/>
              <a:t>Evitar estimulaciones rectales</a:t>
            </a:r>
          </a:p>
          <a:p>
            <a:r>
              <a:rPr lang="es-MX" dirty="0" smtClean="0"/>
              <a:t>No son necesarios los laxantes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6127"/>
          <a:stretch/>
        </p:blipFill>
        <p:spPr>
          <a:xfrm>
            <a:off x="289540" y="457199"/>
            <a:ext cx="2547256" cy="1981199"/>
          </a:xfrm>
          <a:prstGeom prst="rect">
            <a:avLst/>
          </a:prstGeom>
        </p:spPr>
      </p:pic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04367768"/>
              </p:ext>
            </p:extLst>
          </p:nvPr>
        </p:nvGraphicFramePr>
        <p:xfrm>
          <a:off x="6337155" y="3184236"/>
          <a:ext cx="5165869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5869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Criterios Roma III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Debe cumplir los 2</a:t>
                      </a:r>
                      <a:r>
                        <a:rPr lang="es-MX" baseline="0" dirty="0" smtClean="0"/>
                        <a:t> siguientes en menores de 6 meses: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MX" baseline="0" dirty="0" smtClean="0"/>
                        <a:t>Episodios de esfuerzos y llanto por 10 minutos antes de deposiciones blandas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MX" baseline="0" dirty="0" smtClean="0"/>
                        <a:t>Ausencia de otros problemas de salud 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248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Regurgitación del recién nacido y lactante </a:t>
            </a:r>
            <a:br>
              <a:rPr lang="es-MX" dirty="0" smtClean="0"/>
            </a:br>
            <a:r>
              <a:rPr lang="es-MX" i="1" dirty="0" smtClean="0"/>
              <a:t>Vomitador feliz </a:t>
            </a:r>
            <a:endParaRPr lang="es-MX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</a:t>
            </a:r>
            <a:r>
              <a:rPr lang="es-MX" dirty="0" smtClean="0"/>
              <a:t>l </a:t>
            </a:r>
            <a:r>
              <a:rPr lang="es-MX" dirty="0"/>
              <a:t>retorno involuntario hacia la boca o fuera de la misma del contenido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gástrico </a:t>
            </a:r>
            <a:r>
              <a:rPr lang="es-MX" dirty="0"/>
              <a:t>sin </a:t>
            </a:r>
            <a:r>
              <a:rPr lang="es-MX" dirty="0" smtClean="0"/>
              <a:t>afectación del </a:t>
            </a:r>
            <a:r>
              <a:rPr lang="es-MX" dirty="0"/>
              <a:t>estado </a:t>
            </a:r>
            <a:r>
              <a:rPr lang="es-MX" dirty="0" smtClean="0"/>
              <a:t>general   </a:t>
            </a:r>
          </a:p>
          <a:p>
            <a:r>
              <a:rPr lang="es-MX" dirty="0"/>
              <a:t>I</a:t>
            </a:r>
            <a:r>
              <a:rPr lang="es-MX" dirty="0" smtClean="0"/>
              <a:t>nmadurez </a:t>
            </a:r>
            <a:r>
              <a:rPr lang="es-MX" dirty="0"/>
              <a:t>a nivel del esfínter esofágico inferior, alimentación líquida, posición en decúbito</a:t>
            </a:r>
            <a:r>
              <a:rPr lang="es-MX" dirty="0" smtClean="0"/>
              <a:t>, presiones sobre la cavidad abdominal.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1" y="1536338"/>
            <a:ext cx="2664549" cy="180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2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Signos de alerta en la regurgitación del recién nacido y lactante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1600" dirty="0" smtClean="0"/>
              <a:t> </a:t>
            </a:r>
            <a:r>
              <a:rPr lang="es-MX" sz="1600" dirty="0"/>
              <a:t>Fallo de medro</a:t>
            </a:r>
          </a:p>
          <a:p>
            <a:r>
              <a:rPr lang="es-MX" sz="1600" dirty="0" smtClean="0"/>
              <a:t> </a:t>
            </a:r>
            <a:r>
              <a:rPr lang="es-MX" sz="1600" dirty="0"/>
              <a:t>Hematemesis</a:t>
            </a:r>
          </a:p>
          <a:p>
            <a:r>
              <a:rPr lang="es-MX" sz="1600" dirty="0" smtClean="0"/>
              <a:t> </a:t>
            </a:r>
            <a:r>
              <a:rPr lang="es-MX" sz="1600" dirty="0"/>
              <a:t>Sangre oculta en heces</a:t>
            </a:r>
          </a:p>
          <a:p>
            <a:r>
              <a:rPr lang="es-MX" sz="1600" dirty="0" smtClean="0"/>
              <a:t> </a:t>
            </a:r>
            <a:r>
              <a:rPr lang="es-MX" sz="1600" dirty="0"/>
              <a:t>Anemia</a:t>
            </a:r>
          </a:p>
          <a:p>
            <a:r>
              <a:rPr lang="es-MX" sz="1600" dirty="0" smtClean="0"/>
              <a:t> </a:t>
            </a:r>
            <a:r>
              <a:rPr lang="es-MX" sz="1600" dirty="0"/>
              <a:t>Rechazo en la alimentación</a:t>
            </a:r>
          </a:p>
          <a:p>
            <a:r>
              <a:rPr lang="es-MX" sz="1600" dirty="0" smtClean="0"/>
              <a:t> </a:t>
            </a:r>
            <a:r>
              <a:rPr lang="es-MX" sz="1600" dirty="0"/>
              <a:t>Dificultades en la deglución</a:t>
            </a:r>
          </a:p>
          <a:p>
            <a:r>
              <a:rPr lang="es-MX" sz="1600" dirty="0" smtClean="0"/>
              <a:t> </a:t>
            </a:r>
            <a:r>
              <a:rPr lang="es-MX" sz="1600" dirty="0"/>
              <a:t>Llanto excesivo e irritabilidad</a:t>
            </a:r>
          </a:p>
          <a:p>
            <a:r>
              <a:rPr lang="es-MX" sz="1600" dirty="0" smtClean="0"/>
              <a:t> </a:t>
            </a:r>
            <a:r>
              <a:rPr lang="es-MX" sz="1600" dirty="0"/>
              <a:t>Pausas de apnea</a:t>
            </a:r>
          </a:p>
          <a:p>
            <a:r>
              <a:rPr lang="es-MX" sz="1600" dirty="0" smtClean="0"/>
              <a:t> </a:t>
            </a:r>
            <a:r>
              <a:rPr lang="es-MX" sz="1600" dirty="0"/>
              <a:t>Aspiración</a:t>
            </a:r>
          </a:p>
          <a:p>
            <a:r>
              <a:rPr lang="es-MX" sz="1600" dirty="0" smtClean="0"/>
              <a:t> </a:t>
            </a:r>
            <a:r>
              <a:rPr lang="es-MX" sz="1600" dirty="0"/>
              <a:t>Posturas anómalas</a:t>
            </a:r>
          </a:p>
        </p:txBody>
      </p:sp>
    </p:spTree>
    <p:extLst>
      <p:ext uri="{BB962C8B-B14F-4D97-AF65-F5344CB8AC3E}">
        <p14:creationId xmlns:p14="http://schemas.microsoft.com/office/powerpoint/2010/main" xmlns="" val="18186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MX" dirty="0" smtClean="0"/>
              <a:t>REGURGITACION DEL RECIÉN NACIDO Y LACTANTE</a:t>
            </a:r>
            <a:br>
              <a:rPr lang="es-MX" dirty="0" smtClean="0"/>
            </a:br>
            <a:r>
              <a:rPr lang="es-MX" dirty="0" smtClean="0"/>
              <a:t>CRITERIOS DE ROMA III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1078495"/>
              </p:ext>
            </p:extLst>
          </p:nvPr>
        </p:nvGraphicFramePr>
        <p:xfrm>
          <a:off x="1754909" y="3094182"/>
          <a:ext cx="7970982" cy="1921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0982"/>
              </a:tblGrid>
              <a:tr h="54890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Lactantes sanos de 3 semanas a 12 meses</a:t>
                      </a:r>
                      <a:endParaRPr lang="es-MX" dirty="0"/>
                    </a:p>
                  </a:txBody>
                  <a:tcPr/>
                </a:tc>
              </a:tr>
              <a:tr h="137225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MX" dirty="0" smtClean="0"/>
                        <a:t>Mas 2 regurgitaciones</a:t>
                      </a:r>
                      <a:r>
                        <a:rPr lang="es-MX" baseline="0" dirty="0" smtClean="0"/>
                        <a:t> al día al menos por 3 semanas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MX" baseline="0" dirty="0" smtClean="0"/>
                        <a:t>Ausencia de nauseas, aspiración, apneas, hematemesis, dificultades en la alimentación o deglución, posturas anormales, falla de crecimiento. 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857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SINDROME DE RUMIACION INFANTIL</a:t>
            </a:r>
            <a:br>
              <a:rPr lang="es-MX" dirty="0" smtClean="0"/>
            </a:br>
            <a:r>
              <a:rPr lang="es-MX" dirty="0" smtClean="0"/>
              <a:t>CRITERIOS ROMA III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2666999"/>
            <a:ext cx="3466381" cy="3124201"/>
          </a:xfrm>
        </p:spPr>
        <p:txBody>
          <a:bodyPr/>
          <a:lstStyle/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846339"/>
              </p:ext>
            </p:extLst>
          </p:nvPr>
        </p:nvGraphicFramePr>
        <p:xfrm>
          <a:off x="2438399" y="2290618"/>
          <a:ext cx="8128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508616"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/>
                        <a:t>Al menos durante tres meses , el lactante debe realizar comportamientos estereotipados que comienzan con contracciones repetitivas músculos abdominales, lengua y diafragma que originan la regurgitación del  contenido gástrico hacia la boca (expulsión o deglución)</a:t>
                      </a:r>
                    </a:p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Aparición entre los 3 y 8 meses de edad.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MX" dirty="0" smtClean="0"/>
                        <a:t>Nula respuesta a las medidas de tratamiento del reflujo gastroesofágico, anticolinérgicos, cambios en las fórmulas lácteas y alimentación enteral o mediante gastrostomía.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MX" dirty="0" smtClean="0"/>
                        <a:t> No se acompaña de náuseas ni signos de dificultad respiratoria.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MX" dirty="0" smtClean="0"/>
                        <a:t> No ocurre cuando el lactante duerme o está interaccionando con individuos de su entorno.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601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858983"/>
            <a:ext cx="10018713" cy="4932218"/>
          </a:xfrm>
        </p:spPr>
        <p:txBody>
          <a:bodyPr/>
          <a:lstStyle/>
          <a:p>
            <a:r>
              <a:rPr lang="es-MX" dirty="0"/>
              <a:t>Se definen como una combinación de síntomas gastrointestinales crónicos y recurrentes no explicados por </a:t>
            </a:r>
            <a:r>
              <a:rPr lang="es-MX" dirty="0" smtClean="0"/>
              <a:t>anomalías estructurales </a:t>
            </a:r>
            <a:r>
              <a:rPr lang="es-MX" dirty="0"/>
              <a:t>o </a:t>
            </a:r>
            <a:r>
              <a:rPr lang="es-MX" dirty="0" smtClean="0"/>
              <a:t>bioquímicas</a:t>
            </a:r>
          </a:p>
          <a:p>
            <a:endParaRPr lang="es-MX" dirty="0" smtClean="0"/>
          </a:p>
          <a:p>
            <a:r>
              <a:rPr lang="es-MX" dirty="0" smtClean="0"/>
              <a:t>No van a condicionar problemas en el desarrollo ponderal del niño</a:t>
            </a:r>
          </a:p>
          <a:p>
            <a:endParaRPr lang="es-MX" dirty="0" smtClean="0"/>
          </a:p>
          <a:p>
            <a:r>
              <a:rPr lang="es-MX" dirty="0" smtClean="0"/>
              <a:t>Expresión de una situación fisiológica determinada por la edad.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497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5220" y="279401"/>
            <a:ext cx="10018713" cy="1300018"/>
          </a:xfrm>
        </p:spPr>
        <p:txBody>
          <a:bodyPr/>
          <a:lstStyle/>
          <a:p>
            <a:r>
              <a:rPr lang="es-MX" dirty="0" smtClean="0"/>
              <a:t>CRITERIOS ROMA III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3552767"/>
              </p:ext>
            </p:extLst>
          </p:nvPr>
        </p:nvGraphicFramePr>
        <p:xfrm>
          <a:off x="1622858" y="1512456"/>
          <a:ext cx="10018712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356"/>
                <a:gridCol w="500935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Trastornos gastrointestinales</a:t>
                      </a:r>
                      <a:r>
                        <a:rPr lang="es-MX" baseline="0" dirty="0" smtClean="0"/>
                        <a:t> funcionales en el niño 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/>
                        <a:t>Recién nacido y la primera infancia menor de 5 años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baseline="0" dirty="0" smtClean="0"/>
                        <a:t>Niño mayor de 5 años y adolescente</a:t>
                      </a:r>
                      <a:endParaRPr lang="es-MX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rgbClr val="FF0000"/>
                          </a:solidFill>
                        </a:rPr>
                        <a:t>Regurgitación del recién nacido y lactante</a:t>
                      </a:r>
                    </a:p>
                    <a:p>
                      <a:r>
                        <a:rPr lang="es-MX" b="1" dirty="0" smtClean="0">
                          <a:solidFill>
                            <a:srgbClr val="FF0000"/>
                          </a:solidFill>
                        </a:rPr>
                        <a:t>Síndrome</a:t>
                      </a:r>
                      <a:r>
                        <a:rPr lang="es-MX" b="1" baseline="0" dirty="0" smtClean="0">
                          <a:solidFill>
                            <a:srgbClr val="FF0000"/>
                          </a:solidFill>
                        </a:rPr>
                        <a:t> de </a:t>
                      </a:r>
                      <a:r>
                        <a:rPr lang="es-MX" b="1" baseline="0" dirty="0" err="1" smtClean="0">
                          <a:solidFill>
                            <a:srgbClr val="FF0000"/>
                          </a:solidFill>
                        </a:rPr>
                        <a:t>rumiacion</a:t>
                      </a:r>
                      <a:r>
                        <a:rPr lang="es-MX" b="1" baseline="0" dirty="0" smtClean="0">
                          <a:solidFill>
                            <a:srgbClr val="FF0000"/>
                          </a:solidFill>
                        </a:rPr>
                        <a:t> del lactante</a:t>
                      </a:r>
                    </a:p>
                    <a:p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Síndrome de vómitos cíclicos</a:t>
                      </a:r>
                    </a:p>
                    <a:p>
                      <a:r>
                        <a:rPr lang="es-MX" b="1" baseline="0" dirty="0" smtClean="0">
                          <a:solidFill>
                            <a:srgbClr val="FF0000"/>
                          </a:solidFill>
                        </a:rPr>
                        <a:t>Cólico de lactante</a:t>
                      </a:r>
                    </a:p>
                    <a:p>
                      <a:r>
                        <a:rPr lang="es-MX" baseline="0" dirty="0" smtClean="0"/>
                        <a:t>Diarrea funcional</a:t>
                      </a:r>
                    </a:p>
                    <a:p>
                      <a:r>
                        <a:rPr lang="es-MX" b="1" baseline="0" dirty="0" err="1" smtClean="0">
                          <a:solidFill>
                            <a:srgbClr val="FF0000"/>
                          </a:solidFill>
                        </a:rPr>
                        <a:t>Disquecia</a:t>
                      </a:r>
                      <a:r>
                        <a:rPr lang="es-MX" b="1" baseline="0" dirty="0" smtClean="0">
                          <a:solidFill>
                            <a:srgbClr val="FF0000"/>
                          </a:solidFill>
                        </a:rPr>
                        <a:t> del lactante</a:t>
                      </a:r>
                    </a:p>
                    <a:p>
                      <a:r>
                        <a:rPr lang="es-MX" baseline="0" dirty="0" smtClean="0"/>
                        <a:t>Estreñimiento funcional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Vómitos y aerofagia </a:t>
                      </a:r>
                    </a:p>
                    <a:p>
                      <a:r>
                        <a:rPr lang="es-MX" dirty="0" smtClean="0"/>
                        <a:t>Rumiación del adolescente</a:t>
                      </a:r>
                    </a:p>
                    <a:p>
                      <a:r>
                        <a:rPr lang="es-MX" dirty="0" smtClean="0"/>
                        <a:t>Síndrome de vómitos cíclicos</a:t>
                      </a:r>
                    </a:p>
                    <a:p>
                      <a:r>
                        <a:rPr lang="es-MX" dirty="0" smtClean="0"/>
                        <a:t>Aerofagia</a:t>
                      </a:r>
                    </a:p>
                    <a:p>
                      <a:r>
                        <a:rPr lang="es-MX" dirty="0" smtClean="0"/>
                        <a:t>Dolor abdominal</a:t>
                      </a:r>
                    </a:p>
                    <a:p>
                      <a:r>
                        <a:rPr lang="es-MX" dirty="0" smtClean="0"/>
                        <a:t>Dispepsia funcional</a:t>
                      </a:r>
                    </a:p>
                    <a:p>
                      <a:r>
                        <a:rPr lang="es-MX" dirty="0" smtClean="0"/>
                        <a:t>Síndrome de intestino irritable</a:t>
                      </a:r>
                    </a:p>
                    <a:p>
                      <a:r>
                        <a:rPr lang="es-MX" dirty="0" smtClean="0"/>
                        <a:t>Migraña funcional</a:t>
                      </a:r>
                    </a:p>
                    <a:p>
                      <a:r>
                        <a:rPr lang="es-MX" dirty="0" smtClean="0"/>
                        <a:t>Dolor</a:t>
                      </a:r>
                      <a:r>
                        <a:rPr lang="es-MX" baseline="0" dirty="0" smtClean="0"/>
                        <a:t> abdominal funcional infantil</a:t>
                      </a:r>
                    </a:p>
                    <a:p>
                      <a:r>
                        <a:rPr lang="es-MX" baseline="0" dirty="0" smtClean="0"/>
                        <a:t>Síndrome de dolor abdominal funcional infantil</a:t>
                      </a:r>
                    </a:p>
                    <a:p>
                      <a:r>
                        <a:rPr lang="es-MX" baseline="0" dirty="0" smtClean="0"/>
                        <a:t>Estreñimiento e incontinencia</a:t>
                      </a:r>
                    </a:p>
                    <a:p>
                      <a:r>
                        <a:rPr lang="es-MX" baseline="0" dirty="0" smtClean="0"/>
                        <a:t>Estreñimiento funcional</a:t>
                      </a:r>
                    </a:p>
                    <a:p>
                      <a:r>
                        <a:rPr lang="es-MX" baseline="0" dirty="0" smtClean="0"/>
                        <a:t>Incontinencia fecal no retentiva</a:t>
                      </a:r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6" y="523731"/>
            <a:ext cx="1507837" cy="204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49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dirty="0" smtClean="0"/>
              <a:t>COLICO DE LACTANTE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Síndrome  caracterizado por llanto excesivo y repentino, de etiología desconocida que afecta a lactantes sanos, </a:t>
            </a:r>
            <a:r>
              <a:rPr lang="es-MX" dirty="0" err="1" smtClean="0"/>
              <a:t>autolimitado</a:t>
            </a:r>
            <a:r>
              <a:rPr lang="es-MX" dirty="0" smtClean="0"/>
              <a:t> a los cuatro primeros meses de vida. </a:t>
            </a:r>
          </a:p>
          <a:p>
            <a:r>
              <a:rPr lang="es-MX" dirty="0" smtClean="0"/>
              <a:t>No hay relación con sexo, alimentación materna o formula.</a:t>
            </a:r>
          </a:p>
          <a:p>
            <a:r>
              <a:rPr lang="es-MX" dirty="0" smtClean="0"/>
              <a:t>Frecuencia 10-40%.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39" y="138111"/>
            <a:ext cx="45243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82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dirty="0" smtClean="0"/>
              <a:t>Cólico del lactante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2666999"/>
            <a:ext cx="2847545" cy="31242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 smtClean="0"/>
              <a:t>Wessel</a:t>
            </a:r>
          </a:p>
          <a:p>
            <a:pPr marL="0" indent="0">
              <a:buNone/>
            </a:pPr>
            <a:r>
              <a:rPr lang="es-MX" dirty="0" smtClean="0"/>
              <a:t>Regla del tres</a:t>
            </a:r>
          </a:p>
          <a:p>
            <a:pPr marL="0" indent="0" algn="ctr">
              <a:buNone/>
            </a:pPr>
            <a:r>
              <a:rPr lang="es-MX" i="1" dirty="0" smtClean="0"/>
              <a:t>Llanto que dura mas de </a:t>
            </a:r>
            <a:r>
              <a:rPr lang="es-MX" i="1" u="sng" dirty="0" smtClean="0"/>
              <a:t>tres horas al día</a:t>
            </a:r>
            <a:r>
              <a:rPr lang="es-MX" i="1" dirty="0" smtClean="0"/>
              <a:t>, mas de </a:t>
            </a:r>
            <a:r>
              <a:rPr lang="es-MX" i="1" u="sng" dirty="0" smtClean="0"/>
              <a:t>tres días a la semana </a:t>
            </a:r>
            <a:r>
              <a:rPr lang="es-MX" i="1" dirty="0" smtClean="0"/>
              <a:t>y que persiste mas de </a:t>
            </a:r>
            <a:r>
              <a:rPr lang="es-MX" i="1" u="sng" dirty="0" smtClean="0"/>
              <a:t>tres semanas </a:t>
            </a:r>
            <a:endParaRPr lang="es-MX" i="1" u="sng" dirty="0"/>
          </a:p>
        </p:txBody>
      </p:sp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3067771"/>
              </p:ext>
            </p:extLst>
          </p:nvPr>
        </p:nvGraphicFramePr>
        <p:xfrm>
          <a:off x="5671126" y="2264756"/>
          <a:ext cx="5831898" cy="4089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1898"/>
              </a:tblGrid>
              <a:tr h="467413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CRITERIOS</a:t>
                      </a:r>
                      <a:r>
                        <a:rPr lang="es-MX" baseline="0" dirty="0" smtClean="0"/>
                        <a:t> ROMA III</a:t>
                      </a:r>
                      <a:endParaRPr lang="es-MX" dirty="0"/>
                    </a:p>
                  </a:txBody>
                  <a:tcPr/>
                </a:tc>
              </a:tr>
              <a:tr h="3622449">
                <a:tc>
                  <a:txBody>
                    <a:bodyPr/>
                    <a:lstStyle/>
                    <a:p>
                      <a:r>
                        <a:rPr lang="es-MX" dirty="0" smtClean="0"/>
                        <a:t>Debe incluir TODOS los siguientes desde el nacimiento hasta los 4 meses:</a:t>
                      </a:r>
                    </a:p>
                    <a:p>
                      <a:endParaRPr lang="es-MX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dirty="0" smtClean="0"/>
                        <a:t>Crisis de llanto o irritabilidad paroxísticos que comienzan y cesan sin causa aparente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s-MX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dirty="0" smtClean="0"/>
                        <a:t>Duración de 3 o mas horas, ocurren mas de 3 veces por semana, mínimo</a:t>
                      </a:r>
                      <a:r>
                        <a:rPr lang="es-MX" baseline="0" dirty="0" smtClean="0"/>
                        <a:t> 1 vez por semana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s-MX" baseline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baseline="0" dirty="0" smtClean="0"/>
                        <a:t>No hay falla de crecimiento 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993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2217233" y="1163781"/>
            <a:ext cx="7139708" cy="556029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 smtClean="0"/>
              <a:t>DESCONOCIDA</a:t>
            </a:r>
            <a:endParaRPr lang="es-MX" sz="4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0893" y="-91209"/>
            <a:ext cx="10018713" cy="1752599"/>
          </a:xfrm>
        </p:spPr>
        <p:txBody>
          <a:bodyPr/>
          <a:lstStyle/>
          <a:p>
            <a:r>
              <a:rPr lang="es-MX" dirty="0" smtClean="0"/>
              <a:t>ETIOLOGIA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Elipse 3"/>
          <p:cNvSpPr/>
          <p:nvPr/>
        </p:nvSpPr>
        <p:spPr>
          <a:xfrm>
            <a:off x="2382983" y="3721099"/>
            <a:ext cx="3075708" cy="18449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BIOLOGICOS </a:t>
            </a:r>
            <a:endParaRPr lang="es-MX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3981379" y="1519380"/>
            <a:ext cx="3278908" cy="197658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GASTROINTESTINAL</a:t>
            </a:r>
            <a:endParaRPr lang="es-MX" dirty="0"/>
          </a:p>
        </p:txBody>
      </p:sp>
      <p:sp>
        <p:nvSpPr>
          <p:cNvPr id="8" name="Elipse 7"/>
          <p:cNvSpPr/>
          <p:nvPr/>
        </p:nvSpPr>
        <p:spPr>
          <a:xfrm>
            <a:off x="6191614" y="3554844"/>
            <a:ext cx="2813841" cy="208857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PSICOSOCIALES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75262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COLICO DEL LACTANTE</a:t>
            </a:r>
            <a:br>
              <a:rPr lang="es-MX" dirty="0" smtClean="0"/>
            </a:br>
            <a:r>
              <a:rPr lang="es-MX" dirty="0" smtClean="0"/>
              <a:t>FACTORES GASTROINTESTINALES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s-MX" dirty="0" smtClean="0"/>
          </a:p>
          <a:p>
            <a:r>
              <a:rPr lang="es-MX" dirty="0" smtClean="0"/>
              <a:t>Alergia o intolerancia a las </a:t>
            </a:r>
            <a:r>
              <a:rPr lang="es-MX" dirty="0"/>
              <a:t>p</a:t>
            </a:r>
            <a:r>
              <a:rPr lang="es-MX" dirty="0" smtClean="0"/>
              <a:t>roteínas de leche de vaca </a:t>
            </a:r>
          </a:p>
          <a:p>
            <a:r>
              <a:rPr lang="es-MX" dirty="0" smtClean="0"/>
              <a:t>Intolerancia a la lactosa</a:t>
            </a:r>
          </a:p>
          <a:p>
            <a:r>
              <a:rPr lang="es-MX" dirty="0" smtClean="0"/>
              <a:t>Intolerancia a azucares</a:t>
            </a:r>
          </a:p>
          <a:p>
            <a:r>
              <a:rPr lang="es-MX" dirty="0" smtClean="0"/>
              <a:t>Meteorismo </a:t>
            </a:r>
          </a:p>
          <a:p>
            <a:r>
              <a:rPr lang="es-MX" dirty="0"/>
              <a:t>Alteración de la </a:t>
            </a:r>
            <a:r>
              <a:rPr lang="es-MX" dirty="0" err="1"/>
              <a:t>microflora</a:t>
            </a:r>
            <a:r>
              <a:rPr lang="es-MX" dirty="0"/>
              <a:t> intestinal</a:t>
            </a:r>
          </a:p>
          <a:p>
            <a:r>
              <a:rPr lang="es-MX" dirty="0" err="1"/>
              <a:t>Motilina</a:t>
            </a:r>
            <a:r>
              <a:rPr lang="es-MX" dirty="0"/>
              <a:t> </a:t>
            </a:r>
          </a:p>
          <a:p>
            <a:r>
              <a:rPr lang="es-MX" dirty="0"/>
              <a:t>Serotonina 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xmlns="" val="173166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COLICO DE LACTANTE </a:t>
            </a:r>
            <a:br>
              <a:rPr lang="es-MX" dirty="0" smtClean="0"/>
            </a:br>
            <a:r>
              <a:rPr lang="es-MX" dirty="0" smtClean="0"/>
              <a:t>FACTORES BIOLOGICOS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Técnicas de alimentación </a:t>
            </a:r>
          </a:p>
          <a:p>
            <a:r>
              <a:rPr lang="es-MX" dirty="0" smtClean="0"/>
              <a:t>Desregulación de la actividad motora intestinal</a:t>
            </a:r>
          </a:p>
          <a:p>
            <a:r>
              <a:rPr lang="es-MX" dirty="0" smtClean="0"/>
              <a:t>Tabaquismo materno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1151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COLICO DE LACTANTE</a:t>
            </a:r>
            <a:br>
              <a:rPr lang="es-MX" dirty="0" smtClean="0"/>
            </a:br>
            <a:r>
              <a:rPr lang="es-MX" dirty="0" smtClean="0"/>
              <a:t>FACTORES PSICOSOCIALES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Hipersensibilidad de la respuesta del niño al dolor</a:t>
            </a:r>
          </a:p>
          <a:p>
            <a:r>
              <a:rPr lang="es-MX" dirty="0" smtClean="0"/>
              <a:t>Estrés familiar</a:t>
            </a:r>
          </a:p>
          <a:p>
            <a:r>
              <a:rPr lang="es-MX" dirty="0" smtClean="0"/>
              <a:t>Depresión postparto</a:t>
            </a:r>
          </a:p>
          <a:p>
            <a:r>
              <a:rPr lang="es-MX" dirty="0" smtClean="0"/>
              <a:t>Dinámica familiar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700" y="3995160"/>
            <a:ext cx="4120573" cy="268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02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231</TotalTime>
  <Words>786</Words>
  <Application>Microsoft Office PowerPoint</Application>
  <PresentationFormat>Custom</PresentationFormat>
  <Paragraphs>136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Parallax</vt:lpstr>
      <vt:lpstr>TRASTORNOS FUNCIONALES DIGESTIVOS EN RECIEN NACIDO Y LACTANTE </vt:lpstr>
      <vt:lpstr>Slide 2</vt:lpstr>
      <vt:lpstr>CRITERIOS ROMA III</vt:lpstr>
      <vt:lpstr>COLICO DE LACTANTE</vt:lpstr>
      <vt:lpstr>Cólico del lactante </vt:lpstr>
      <vt:lpstr>ETIOLOGIA </vt:lpstr>
      <vt:lpstr>COLICO DEL LACTANTE FACTORES GASTROINTESTINALES </vt:lpstr>
      <vt:lpstr>COLICO DE LACTANTE  FACTORES BIOLOGICOS </vt:lpstr>
      <vt:lpstr>COLICO DE LACTANTE FACTORES PSICOSOCIALES </vt:lpstr>
      <vt:lpstr>COLICO DEL LACTANTE DIAGNOSTICO </vt:lpstr>
      <vt:lpstr>TRATAMIENTO</vt:lpstr>
      <vt:lpstr>TRATAMIENTO </vt:lpstr>
      <vt:lpstr>Disquecia del lactante </vt:lpstr>
      <vt:lpstr>Regurgitación del recién nacido y lactante  Vomitador feliz </vt:lpstr>
      <vt:lpstr>Signos de alerta en la regurgitación del recién nacido y lactante</vt:lpstr>
      <vt:lpstr>REGURGITACION DEL RECIÉN NACIDO Y LACTANTE CRITERIOS DE ROMA III</vt:lpstr>
      <vt:lpstr>SINDROME DE RUMIACION INFANTIL CRITERIOS ROMA III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TRASTORNOS FUNCIONALES DIGESTIVOS EN RECIEN NACIDO Y LACTANTE</dc:title>
  <dc:creator>Usuario</dc:creator>
  <cp:lastModifiedBy>Ignacio Hernandez</cp:lastModifiedBy>
  <cp:revision>35</cp:revision>
  <dcterms:created xsi:type="dcterms:W3CDTF">2016-03-09T05:49:47Z</dcterms:created>
  <dcterms:modified xsi:type="dcterms:W3CDTF">2016-03-12T01:31:50Z</dcterms:modified>
</cp:coreProperties>
</file>